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9.png" ContentType="image/png"/>
  <Override PartName="/ppt/media/image6.gif" ContentType="image/gif"/>
  <Override PartName="/ppt/media/image28.png" ContentType="image/png"/>
  <Override PartName="/ppt/media/image5.gif" ContentType="image/gif"/>
  <Override PartName="/ppt/media/image27.png" ContentType="image/png"/>
  <Override PartName="/ppt/media/image4.gif" ContentType="image/gif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56.jpeg" ContentType="image/jpeg"/>
  <Override PartName="/ppt/media/image1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8.png" ContentType="image/png"/>
  <Override PartName="/ppt/media/image38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9.png" ContentType="image/png"/>
  <Override PartName="/ppt/media/image9.png" ContentType="image/png"/>
  <Override PartName="/ppt/media/image32.png" ContentType="image/png"/>
  <Override PartName="/ppt/media/image30.png" ContentType="image/png"/>
  <Override PartName="/ppt/media/image10.png" ContentType="image/png"/>
  <Override PartName="/ppt/media/image47.png" ContentType="image/png"/>
  <Override PartName="/ppt/media/image49.png" ContentType="image/png"/>
  <Override PartName="/ppt/media/image12.png" ContentType="image/png"/>
  <Override PartName="/ppt/media/image7.png" ContentType="image/png"/>
  <Override PartName="/ppt/media/image37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10480" y="1257480"/>
            <a:ext cx="8122680" cy="7363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10480" y="1257480"/>
            <a:ext cx="8122680" cy="7363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027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998080"/>
            <a:ext cx="914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10480" y="1257480"/>
            <a:ext cx="8122680" cy="1588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AA52E38-C1C8-4A1B-AFF3-D7C1AB0FF822}" type="slidenum">
              <a:rPr b="0" lang="en" sz="1000" spc="-1" strike="noStrike">
                <a:solidFill>
                  <a:srgbClr val="ffffff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92D50B0-1E11-4B78-BFB3-B948657DE77E}" type="slidenum">
              <a:rPr b="0" lang="en" sz="1000" spc="-1" strike="noStrike">
                <a:solidFill>
                  <a:srgbClr val="202729"/>
                </a:solidFill>
                <a:latin typeface="Proxima Nova"/>
                <a:ea typeface="Proxima Nov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jpe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image" Target="../media/image6.g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97600" y="1257480"/>
            <a:ext cx="8877960" cy="1224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000" spc="-1" strike="noStrike">
                <a:solidFill>
                  <a:srgbClr val="ffffff"/>
                </a:solidFill>
                <a:latin typeface="Proxima Nova"/>
                <a:ea typeface="Proxima Nova"/>
              </a:rPr>
              <a:t>A Wigner-Eckart theorem for </a:t>
            </a:r>
            <a:br/>
            <a:r>
              <a:rPr b="0" lang="en" sz="3000" spc="-1" strike="noStrike">
                <a:solidFill>
                  <a:srgbClr val="ffffff"/>
                </a:solidFill>
                <a:latin typeface="Proxima Nova"/>
                <a:ea typeface="Proxima Nova"/>
              </a:rPr>
              <a:t>group equivariant convolution kernels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4803480" y="3504240"/>
            <a:ext cx="2772720" cy="1050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Maurice Weiler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AMLab, QUVA lab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University of Amsterdam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1" name="Google Shape;63;p13" descr=""/>
          <p:cNvPicPr/>
          <p:nvPr/>
        </p:nvPicPr>
        <p:blipFill>
          <a:blip r:embed="rId1"/>
          <a:stretch/>
        </p:blipFill>
        <p:spPr>
          <a:xfrm>
            <a:off x="4097520" y="308520"/>
            <a:ext cx="948600" cy="948600"/>
          </a:xfrm>
          <a:prstGeom prst="rect">
            <a:avLst/>
          </a:prstGeom>
          <a:ln>
            <a:noFill/>
          </a:ln>
        </p:spPr>
      </p:pic>
      <p:sp>
        <p:nvSpPr>
          <p:cNvPr id="82" name="CustomShape 3"/>
          <p:cNvSpPr/>
          <p:nvPr/>
        </p:nvSpPr>
        <p:spPr>
          <a:xfrm>
            <a:off x="2750400" y="3286440"/>
            <a:ext cx="1486800" cy="1486800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TextShape 4"/>
          <p:cNvSpPr txBox="1"/>
          <p:nvPr/>
        </p:nvSpPr>
        <p:spPr>
          <a:xfrm>
            <a:off x="449280" y="3504240"/>
            <a:ext cx="2133720" cy="1050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Leon Lang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AMLab, CSL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University of Amsterdam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7130160" y="3297600"/>
            <a:ext cx="1464120" cy="146412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840960" y="1129320"/>
            <a:ext cx="2528640" cy="7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          </a:t>
            </a: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operators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satisfying symmetry constraint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Quantum operators  -  Wigner-Eckart theorem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5"/>
          <p:cNvSpPr/>
          <p:nvPr/>
        </p:nvSpPr>
        <p:spPr>
          <a:xfrm>
            <a:off x="383760" y="672120"/>
            <a:ext cx="592524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434343"/>
                </a:solidFill>
                <a:latin typeface="Proxima Nova"/>
                <a:ea typeface="Proxima Nova"/>
              </a:rPr>
              <a:t>Spherical tensor operators: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2" name="Google Shape;180;p23" descr="2j+1"/>
          <p:cNvPicPr/>
          <p:nvPr/>
        </p:nvPicPr>
        <p:blipFill>
          <a:blip r:embed="rId1"/>
          <a:stretch/>
        </p:blipFill>
        <p:spPr>
          <a:xfrm>
            <a:off x="840960" y="1227600"/>
            <a:ext cx="492120" cy="202680"/>
          </a:xfrm>
          <a:prstGeom prst="rect">
            <a:avLst/>
          </a:prstGeom>
          <a:ln>
            <a:noFill/>
          </a:ln>
        </p:spPr>
      </p:pic>
      <p:pic>
        <p:nvPicPr>
          <p:cNvPr id="153" name="Google Shape;181;p23" descr="\sum_{n=-j}^j D^{mn}_j(g)\, T_j^n&#10;\,=\, U(g)^\dagger T_j^m U(g) \quad \forall g \in \text{SO}(3)"/>
          <p:cNvPicPr/>
          <p:nvPr/>
        </p:nvPicPr>
        <p:blipFill>
          <a:blip r:embed="rId2"/>
          <a:stretch/>
        </p:blipFill>
        <p:spPr>
          <a:xfrm>
            <a:off x="3522600" y="1594080"/>
            <a:ext cx="4323600" cy="318600"/>
          </a:xfrm>
          <a:prstGeom prst="rect">
            <a:avLst/>
          </a:prstGeom>
          <a:ln>
            <a:noFill/>
          </a:ln>
        </p:spPr>
      </p:pic>
      <p:sp>
        <p:nvSpPr>
          <p:cNvPr id="154" name="CustomShape 6"/>
          <p:cNvSpPr/>
          <p:nvPr/>
        </p:nvSpPr>
        <p:spPr>
          <a:xfrm>
            <a:off x="7290360" y="3125520"/>
            <a:ext cx="158256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CG-coefficient,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algebraically fixed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8082000" y="3670560"/>
            <a:ext cx="142200" cy="29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Google Shape;184;p23" descr=""/>
          <p:cNvPicPr/>
          <p:nvPr/>
        </p:nvPicPr>
        <p:blipFill>
          <a:blip r:embed="rId3"/>
          <a:stretch/>
        </p:blipFill>
        <p:spPr>
          <a:xfrm>
            <a:off x="2383560" y="1227600"/>
            <a:ext cx="1692720" cy="25704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185;p23" descr=""/>
          <p:cNvPicPr/>
          <p:nvPr/>
        </p:nvPicPr>
        <p:blipFill>
          <a:blip r:embed="rId4"/>
          <a:stretch/>
        </p:blipFill>
        <p:spPr>
          <a:xfrm>
            <a:off x="3584520" y="2795040"/>
            <a:ext cx="3151080" cy="257040"/>
          </a:xfrm>
          <a:prstGeom prst="rect">
            <a:avLst/>
          </a:prstGeom>
          <a:ln>
            <a:noFill/>
          </a:ln>
        </p:spPr>
      </p:pic>
      <p:sp>
        <p:nvSpPr>
          <p:cNvPr id="158" name="CustomShape 8"/>
          <p:cNvSpPr/>
          <p:nvPr/>
        </p:nvSpPr>
        <p:spPr>
          <a:xfrm>
            <a:off x="5058000" y="1981080"/>
            <a:ext cx="124920" cy="745200"/>
          </a:xfrm>
          <a:prstGeom prst="upDownArrow">
            <a:avLst>
              <a:gd name="adj1" fmla="val 50000"/>
              <a:gd name="adj2" fmla="val 56849"/>
            </a:avLst>
          </a:prstGeom>
          <a:solidFill>
            <a:srgbClr val="cc00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Google Shape;187;p23" descr="\langle JM \mkern1mu|\mkern1mu T_j^m \mkern1mu|\mkern1mu ln \rangle&#10;\ =\ &#10;\lambda \cdot&#10;\langle JM \mkern1mu|\mkern1mu jm;ln \rangle"/>
          <p:cNvPicPr/>
          <p:nvPr/>
        </p:nvPicPr>
        <p:blipFill>
          <a:blip r:embed="rId5"/>
          <a:stretch/>
        </p:blipFill>
        <p:spPr>
          <a:xfrm>
            <a:off x="6338160" y="4004280"/>
            <a:ext cx="2421000" cy="257040"/>
          </a:xfrm>
          <a:prstGeom prst="rect">
            <a:avLst/>
          </a:prstGeom>
          <a:ln>
            <a:noFill/>
          </a:ln>
        </p:spPr>
      </p:pic>
      <p:sp>
        <p:nvSpPr>
          <p:cNvPr id="160" name="CustomShape 9"/>
          <p:cNvSpPr/>
          <p:nvPr/>
        </p:nvSpPr>
        <p:spPr>
          <a:xfrm>
            <a:off x="383760" y="3561840"/>
            <a:ext cx="24858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434343"/>
                </a:solidFill>
                <a:latin typeface="Proxima Nova"/>
                <a:ea typeface="Proxima Nova"/>
              </a:rPr>
              <a:t>Wigner-Eckart theorem: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CustomShape 10"/>
          <p:cNvSpPr/>
          <p:nvPr/>
        </p:nvSpPr>
        <p:spPr>
          <a:xfrm>
            <a:off x="373680" y="3934080"/>
            <a:ext cx="6019200" cy="3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the matrix elements for fixed j, l, J are determined by single dof                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2" name="Google Shape;190;p23" descr="\lambda \in \mathbb{C}"/>
          <p:cNvPicPr/>
          <p:nvPr/>
        </p:nvPicPr>
        <p:blipFill>
          <a:blip r:embed="rId6"/>
          <a:stretch/>
        </p:blipFill>
        <p:spPr>
          <a:xfrm>
            <a:off x="5506920" y="4057560"/>
            <a:ext cx="420840" cy="15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747360" y="4335480"/>
            <a:ext cx="7450200" cy="501840"/>
          </a:xfrm>
          <a:prstGeom prst="roundRect">
            <a:avLst>
              <a:gd name="adj" fmla="val 16667"/>
            </a:avLst>
          </a:prstGeom>
          <a:solidFill>
            <a:srgbClr val="00ffff">
              <a:alpha val="14000"/>
            </a:srgbClr>
          </a:solidFill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2"/>
          <p:cNvSpPr/>
          <p:nvPr/>
        </p:nvSpPr>
        <p:spPr>
          <a:xfrm>
            <a:off x="800280" y="4377240"/>
            <a:ext cx="7608960" cy="3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can we generalize this result to the matrix elements                             of G-steerable kernels?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840960" y="1129320"/>
            <a:ext cx="2528640" cy="7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          </a:t>
            </a: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operators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satisfying symmetry constraint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TextShape 5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Quantum operators  -  Wigner-Eckart theorem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7"/>
          <p:cNvSpPr/>
          <p:nvPr/>
        </p:nvSpPr>
        <p:spPr>
          <a:xfrm>
            <a:off x="383760" y="672120"/>
            <a:ext cx="592524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434343"/>
                </a:solidFill>
                <a:latin typeface="Proxima Nova"/>
                <a:ea typeface="Proxima Nova"/>
              </a:rPr>
              <a:t>Spherical tensor operators: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0" name="Google Shape;202;p24" descr="2j+1"/>
          <p:cNvPicPr/>
          <p:nvPr/>
        </p:nvPicPr>
        <p:blipFill>
          <a:blip r:embed="rId1"/>
          <a:stretch/>
        </p:blipFill>
        <p:spPr>
          <a:xfrm>
            <a:off x="840960" y="1227600"/>
            <a:ext cx="492120" cy="202680"/>
          </a:xfrm>
          <a:prstGeom prst="rect">
            <a:avLst/>
          </a:prstGeom>
          <a:ln>
            <a:noFill/>
          </a:ln>
        </p:spPr>
      </p:pic>
      <p:pic>
        <p:nvPicPr>
          <p:cNvPr id="171" name="Google Shape;203;p24" descr="\sum_{n=-j}^j D^{mn}_j(g)\, T_j^n&#10;\,=\, U(g)^\dagger T_j^m U(g) \quad \forall g \in \text{SO}(3)"/>
          <p:cNvPicPr/>
          <p:nvPr/>
        </p:nvPicPr>
        <p:blipFill>
          <a:blip r:embed="rId2"/>
          <a:stretch/>
        </p:blipFill>
        <p:spPr>
          <a:xfrm>
            <a:off x="3522600" y="1594080"/>
            <a:ext cx="4323600" cy="318600"/>
          </a:xfrm>
          <a:prstGeom prst="rect">
            <a:avLst/>
          </a:prstGeom>
          <a:ln>
            <a:noFill/>
          </a:ln>
        </p:spPr>
      </p:pic>
      <p:pic>
        <p:nvPicPr>
          <p:cNvPr id="172" name="Google Shape;204;p24" descr="\langle JM \mkern1mu|\mkern1mu K(x) \mkern1mu|\mkern1mu ln \rangle"/>
          <p:cNvPicPr/>
          <p:nvPr/>
        </p:nvPicPr>
        <p:blipFill>
          <a:blip r:embed="rId3"/>
          <a:stretch/>
        </p:blipFill>
        <p:spPr>
          <a:xfrm>
            <a:off x="4993560" y="4485240"/>
            <a:ext cx="1076040" cy="20268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205;p24" descr=""/>
          <p:cNvPicPr/>
          <p:nvPr/>
        </p:nvPicPr>
        <p:blipFill>
          <a:blip r:embed="rId4"/>
          <a:stretch/>
        </p:blipFill>
        <p:spPr>
          <a:xfrm>
            <a:off x="2383560" y="1227600"/>
            <a:ext cx="1692720" cy="257040"/>
          </a:xfrm>
          <a:prstGeom prst="rect">
            <a:avLst/>
          </a:prstGeom>
          <a:ln>
            <a:noFill/>
          </a:ln>
        </p:spPr>
      </p:pic>
      <p:pic>
        <p:nvPicPr>
          <p:cNvPr id="174" name="Google Shape;206;p24" descr=""/>
          <p:cNvPicPr/>
          <p:nvPr/>
        </p:nvPicPr>
        <p:blipFill>
          <a:blip r:embed="rId5"/>
          <a:stretch/>
        </p:blipFill>
        <p:spPr>
          <a:xfrm>
            <a:off x="3584520" y="2795040"/>
            <a:ext cx="3151080" cy="257040"/>
          </a:xfrm>
          <a:prstGeom prst="rect">
            <a:avLst/>
          </a:prstGeom>
          <a:ln>
            <a:noFill/>
          </a:ln>
        </p:spPr>
      </p:pic>
      <p:sp>
        <p:nvSpPr>
          <p:cNvPr id="175" name="CustomShape 8"/>
          <p:cNvSpPr/>
          <p:nvPr/>
        </p:nvSpPr>
        <p:spPr>
          <a:xfrm>
            <a:off x="5058000" y="1981080"/>
            <a:ext cx="124920" cy="745200"/>
          </a:xfrm>
          <a:prstGeom prst="upDownArrow">
            <a:avLst>
              <a:gd name="adj1" fmla="val 50000"/>
              <a:gd name="adj2" fmla="val 56849"/>
            </a:avLst>
          </a:prstGeom>
          <a:solidFill>
            <a:srgbClr val="cc00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9"/>
          <p:cNvSpPr/>
          <p:nvPr/>
        </p:nvSpPr>
        <p:spPr>
          <a:xfrm>
            <a:off x="7290360" y="3125520"/>
            <a:ext cx="158256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CG-coefficient,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algebraically fixed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7" name="CustomShape 10"/>
          <p:cNvSpPr/>
          <p:nvPr/>
        </p:nvSpPr>
        <p:spPr>
          <a:xfrm>
            <a:off x="8082000" y="3670560"/>
            <a:ext cx="142200" cy="29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Google Shape;210;p24" descr="\langle JM \mkern1mu|\mkern1mu T_j^m \mkern1mu|\mkern1mu ln \rangle&#10;\ =\ &#10;\lambda \cdot&#10;\langle JM \mkern1mu|\mkern1mu jm;ln \rangle"/>
          <p:cNvPicPr/>
          <p:nvPr/>
        </p:nvPicPr>
        <p:blipFill>
          <a:blip r:embed="rId6"/>
          <a:stretch/>
        </p:blipFill>
        <p:spPr>
          <a:xfrm>
            <a:off x="6338160" y="4004280"/>
            <a:ext cx="2421000" cy="257040"/>
          </a:xfrm>
          <a:prstGeom prst="rect">
            <a:avLst/>
          </a:prstGeom>
          <a:ln>
            <a:noFill/>
          </a:ln>
        </p:spPr>
      </p:pic>
      <p:sp>
        <p:nvSpPr>
          <p:cNvPr id="179" name="CustomShape 11"/>
          <p:cNvSpPr/>
          <p:nvPr/>
        </p:nvSpPr>
        <p:spPr>
          <a:xfrm>
            <a:off x="383760" y="3561840"/>
            <a:ext cx="24858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434343"/>
                </a:solidFill>
                <a:latin typeface="Proxima Nova"/>
                <a:ea typeface="Proxima Nova"/>
              </a:rPr>
              <a:t>Wigner-Eckart theorem: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0" name="CustomShape 12"/>
          <p:cNvSpPr/>
          <p:nvPr/>
        </p:nvSpPr>
        <p:spPr>
          <a:xfrm>
            <a:off x="373680" y="3934080"/>
            <a:ext cx="6019200" cy="3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the matrix elements for fixed j, l, J are determined by single dof                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81" name="Google Shape;213;p24" descr="\lambda \in \mathbb{C}"/>
          <p:cNvPicPr/>
          <p:nvPr/>
        </p:nvPicPr>
        <p:blipFill>
          <a:blip r:embed="rId7"/>
          <a:stretch/>
        </p:blipFill>
        <p:spPr>
          <a:xfrm>
            <a:off x="5506920" y="4057560"/>
            <a:ext cx="420840" cy="15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TextShape 2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Wigner-Eckart theorem for G-steerable Kernels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"/>
          <p:cNvSpPr/>
          <p:nvPr/>
        </p:nvSpPr>
        <p:spPr>
          <a:xfrm>
            <a:off x="383760" y="840600"/>
            <a:ext cx="709272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Wigner-Eckart for steerable kernels</a:t>
            </a: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=   explain dof’s in matrix elements of steerable kernels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TextShape 2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Wigner-Eckart theorem for G-steerable Kernels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4"/>
          <p:cNvSpPr/>
          <p:nvPr/>
        </p:nvSpPr>
        <p:spPr>
          <a:xfrm>
            <a:off x="610560" y="3528000"/>
            <a:ext cx="3263760" cy="13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0" name="Google Shape;230;p26" descr=""/>
          <p:cNvPicPr/>
          <p:nvPr/>
        </p:nvPicPr>
        <p:blipFill>
          <a:blip r:embed="rId1"/>
          <a:stretch/>
        </p:blipFill>
        <p:spPr>
          <a:xfrm>
            <a:off x="1315800" y="2050200"/>
            <a:ext cx="6578280" cy="697320"/>
          </a:xfrm>
          <a:prstGeom prst="rect">
            <a:avLst/>
          </a:prstGeom>
          <a:ln>
            <a:noFill/>
          </a:ln>
        </p:spPr>
      </p:pic>
      <p:sp>
        <p:nvSpPr>
          <p:cNvPr id="191" name="CustomShape 5"/>
          <p:cNvSpPr/>
          <p:nvPr/>
        </p:nvSpPr>
        <p:spPr>
          <a:xfrm>
            <a:off x="383760" y="840600"/>
            <a:ext cx="709272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Wigner-Eckart for steerable kernels</a:t>
            </a: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=   explain dof’s in matrix elements of steerable kernels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5051160" y="1173240"/>
            <a:ext cx="360" cy="4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7"/>
          <p:cNvSpPr/>
          <p:nvPr/>
        </p:nvSpPr>
        <p:spPr>
          <a:xfrm rot="10800000">
            <a:off x="2016720" y="1648800"/>
            <a:ext cx="3040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8"/>
          <p:cNvSpPr/>
          <p:nvPr/>
        </p:nvSpPr>
        <p:spPr>
          <a:xfrm>
            <a:off x="2016360" y="1649520"/>
            <a:ext cx="36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TextShape 2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Wigner-Eckart theorem for G-steerable Kernels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4"/>
          <p:cNvSpPr/>
          <p:nvPr/>
        </p:nvSpPr>
        <p:spPr>
          <a:xfrm>
            <a:off x="610560" y="3528000"/>
            <a:ext cx="3263760" cy="13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10680">
              <a:lnSpc>
                <a:spcPct val="200000"/>
              </a:lnSpc>
              <a:buClr>
                <a:srgbClr val="434343"/>
              </a:buClr>
              <a:buFont typeface="Proxima Nova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Peter-Weyl Theorem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99" name="Google Shape;243;p27" descr=""/>
          <p:cNvPicPr/>
          <p:nvPr/>
        </p:nvPicPr>
        <p:blipFill>
          <a:blip r:embed="rId1"/>
          <a:stretch/>
        </p:blipFill>
        <p:spPr>
          <a:xfrm>
            <a:off x="1315800" y="2050200"/>
            <a:ext cx="6578280" cy="697320"/>
          </a:xfrm>
          <a:prstGeom prst="rect">
            <a:avLst/>
          </a:prstGeom>
          <a:ln>
            <a:noFill/>
          </a:ln>
        </p:spPr>
      </p:pic>
      <p:sp>
        <p:nvSpPr>
          <p:cNvPr id="200" name="CustomShape 5"/>
          <p:cNvSpPr/>
          <p:nvPr/>
        </p:nvSpPr>
        <p:spPr>
          <a:xfrm flipH="1" rot="10800000">
            <a:off x="2711520" y="2816640"/>
            <a:ext cx="4797720" cy="1720800"/>
          </a:xfrm>
          <a:prstGeom prst="bentConnector3">
            <a:avLst>
              <a:gd name="adj1" fmla="val 100272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6"/>
          <p:cNvSpPr/>
          <p:nvPr/>
        </p:nvSpPr>
        <p:spPr>
          <a:xfrm>
            <a:off x="383760" y="840600"/>
            <a:ext cx="709272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Wigner-Eckart for steerable kernels</a:t>
            </a: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=   explain dof’s in matrix elements of steerable kernels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5051160" y="1173240"/>
            <a:ext cx="360" cy="4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8"/>
          <p:cNvSpPr/>
          <p:nvPr/>
        </p:nvSpPr>
        <p:spPr>
          <a:xfrm rot="10800000">
            <a:off x="2016720" y="1648800"/>
            <a:ext cx="3040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9"/>
          <p:cNvSpPr/>
          <p:nvPr/>
        </p:nvSpPr>
        <p:spPr>
          <a:xfrm>
            <a:off x="2016360" y="1649520"/>
            <a:ext cx="36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TextShape 2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Wigner-Eckart theorem for G-steerable Kernels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10560" y="3528000"/>
            <a:ext cx="3263760" cy="13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</a:t>
            </a: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2.     Clebsch-Gordan decomposition</a:t>
            </a: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200000"/>
              </a:lnSpc>
              <a:buClr>
                <a:srgbClr val="434343"/>
              </a:buClr>
              <a:buFont typeface="Proxima Nova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Peter-Weyl Theorem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09" name="Google Shape;257;p28" descr=""/>
          <p:cNvPicPr/>
          <p:nvPr/>
        </p:nvPicPr>
        <p:blipFill>
          <a:blip r:embed="rId1"/>
          <a:stretch/>
        </p:blipFill>
        <p:spPr>
          <a:xfrm>
            <a:off x="1315800" y="2050200"/>
            <a:ext cx="6578280" cy="697320"/>
          </a:xfrm>
          <a:prstGeom prst="rect">
            <a:avLst/>
          </a:prstGeom>
          <a:ln>
            <a:noFill/>
          </a:ln>
        </p:spPr>
      </p:pic>
      <p:sp>
        <p:nvSpPr>
          <p:cNvPr id="210" name="CustomShape 5"/>
          <p:cNvSpPr/>
          <p:nvPr/>
        </p:nvSpPr>
        <p:spPr>
          <a:xfrm flipH="1" rot="10800000">
            <a:off x="2711520" y="2816640"/>
            <a:ext cx="4797720" cy="1720800"/>
          </a:xfrm>
          <a:prstGeom prst="bentConnector3">
            <a:avLst>
              <a:gd name="adj1" fmla="val 100272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6"/>
          <p:cNvSpPr/>
          <p:nvPr/>
        </p:nvSpPr>
        <p:spPr>
          <a:xfrm flipH="1" rot="10800000">
            <a:off x="3552480" y="2810160"/>
            <a:ext cx="2919240" cy="1336680"/>
          </a:xfrm>
          <a:prstGeom prst="bentConnector3">
            <a:avLst>
              <a:gd name="adj1" fmla="val 100227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7"/>
          <p:cNvSpPr/>
          <p:nvPr/>
        </p:nvSpPr>
        <p:spPr>
          <a:xfrm>
            <a:off x="383760" y="840600"/>
            <a:ext cx="709272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Wigner-Eckart for steerable kernels</a:t>
            </a: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=   explain dof’s in matrix elements of steerable kernels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13" name="CustomShape 8"/>
          <p:cNvSpPr/>
          <p:nvPr/>
        </p:nvSpPr>
        <p:spPr>
          <a:xfrm>
            <a:off x="5051160" y="1173240"/>
            <a:ext cx="360" cy="4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9"/>
          <p:cNvSpPr/>
          <p:nvPr/>
        </p:nvSpPr>
        <p:spPr>
          <a:xfrm rot="10800000">
            <a:off x="2016720" y="1648800"/>
            <a:ext cx="3040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0"/>
          <p:cNvSpPr/>
          <p:nvPr/>
        </p:nvSpPr>
        <p:spPr>
          <a:xfrm>
            <a:off x="2016360" y="1649520"/>
            <a:ext cx="36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TextShape 2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Wigner-Eckart theorem for G-steerable Kernels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4"/>
          <p:cNvSpPr/>
          <p:nvPr/>
        </p:nvSpPr>
        <p:spPr>
          <a:xfrm>
            <a:off x="610560" y="3528000"/>
            <a:ext cx="3263760" cy="13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</a:t>
            </a: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3.     Irrep endomorphisms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</a:t>
            </a: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2.     Clebsch-Gordan decomposition</a:t>
            </a: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200000"/>
              </a:lnSpc>
              <a:buClr>
                <a:srgbClr val="434343"/>
              </a:buClr>
              <a:buFont typeface="Proxima Nova"/>
              <a:buAutoNum type="arabicPeriod"/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Peter-Weyl Theorem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20" name="Google Shape;272;p29" descr=""/>
          <p:cNvPicPr/>
          <p:nvPr/>
        </p:nvPicPr>
        <p:blipFill>
          <a:blip r:embed="rId1"/>
          <a:stretch/>
        </p:blipFill>
        <p:spPr>
          <a:xfrm>
            <a:off x="1315800" y="2050200"/>
            <a:ext cx="6578280" cy="69732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 flipH="1" rot="10800000">
            <a:off x="2711520" y="2816640"/>
            <a:ext cx="4797720" cy="1720800"/>
          </a:xfrm>
          <a:prstGeom prst="bentConnector3">
            <a:avLst>
              <a:gd name="adj1" fmla="val 100272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6"/>
          <p:cNvSpPr/>
          <p:nvPr/>
        </p:nvSpPr>
        <p:spPr>
          <a:xfrm flipH="1" rot="10800000">
            <a:off x="3552480" y="2810160"/>
            <a:ext cx="2919240" cy="1336680"/>
          </a:xfrm>
          <a:prstGeom prst="bentConnector3">
            <a:avLst>
              <a:gd name="adj1" fmla="val 100227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7"/>
          <p:cNvSpPr/>
          <p:nvPr/>
        </p:nvSpPr>
        <p:spPr>
          <a:xfrm flipH="1" rot="10800000">
            <a:off x="2831760" y="2816640"/>
            <a:ext cx="2317320" cy="922320"/>
          </a:xfrm>
          <a:prstGeom prst="bentConnector3">
            <a:avLst>
              <a:gd name="adj1" fmla="val 99994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8"/>
          <p:cNvSpPr/>
          <p:nvPr/>
        </p:nvSpPr>
        <p:spPr>
          <a:xfrm>
            <a:off x="383760" y="840600"/>
            <a:ext cx="709272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Wigner-Eckart for steerable kernels</a:t>
            </a: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=   explain dof’s in matrix elements of steerable kernels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25" name="CustomShape 9"/>
          <p:cNvSpPr/>
          <p:nvPr/>
        </p:nvSpPr>
        <p:spPr>
          <a:xfrm>
            <a:off x="5051160" y="1173240"/>
            <a:ext cx="360" cy="4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0"/>
          <p:cNvSpPr/>
          <p:nvPr/>
        </p:nvSpPr>
        <p:spPr>
          <a:xfrm rot="10800000">
            <a:off x="2016720" y="1648800"/>
            <a:ext cx="3040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1"/>
          <p:cNvSpPr/>
          <p:nvPr/>
        </p:nvSpPr>
        <p:spPr>
          <a:xfrm>
            <a:off x="2016360" y="1649520"/>
            <a:ext cx="36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762200" y="3184920"/>
            <a:ext cx="6875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There are steerable basis kernels               such that:               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Wigner-Eckart theorem for G-steerable Kernels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2" name="Google Shape;288;p30" descr=""/>
          <p:cNvPicPr/>
          <p:nvPr/>
        </p:nvPicPr>
        <p:blipFill>
          <a:blip r:embed="rId1"/>
          <a:stretch/>
        </p:blipFill>
        <p:spPr>
          <a:xfrm>
            <a:off x="1315800" y="2050200"/>
            <a:ext cx="6578280" cy="697320"/>
          </a:xfrm>
          <a:prstGeom prst="rect">
            <a:avLst/>
          </a:prstGeom>
          <a:ln>
            <a:noFill/>
          </a:ln>
        </p:spPr>
      </p:pic>
      <p:sp>
        <p:nvSpPr>
          <p:cNvPr id="233" name="CustomShape 5"/>
          <p:cNvSpPr/>
          <p:nvPr/>
        </p:nvSpPr>
        <p:spPr>
          <a:xfrm>
            <a:off x="383760" y="840600"/>
            <a:ext cx="709272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Wigner-Eckart for steerable kernels</a:t>
            </a: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=   explain dof’s in matrix elements of steerable kernels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5051160" y="1173240"/>
            <a:ext cx="360" cy="4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7"/>
          <p:cNvSpPr/>
          <p:nvPr/>
        </p:nvSpPr>
        <p:spPr>
          <a:xfrm rot="10800000">
            <a:off x="2016720" y="1648800"/>
            <a:ext cx="3040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8"/>
          <p:cNvSpPr/>
          <p:nvPr/>
        </p:nvSpPr>
        <p:spPr>
          <a:xfrm>
            <a:off x="2016360" y="1649520"/>
            <a:ext cx="36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Google Shape;293;p30" descr=""/>
          <p:cNvPicPr/>
          <p:nvPr/>
        </p:nvPicPr>
        <p:blipFill>
          <a:blip r:embed="rId2"/>
          <a:stretch/>
        </p:blipFill>
        <p:spPr>
          <a:xfrm>
            <a:off x="4542480" y="3275280"/>
            <a:ext cx="483840" cy="219240"/>
          </a:xfrm>
          <a:prstGeom prst="rect">
            <a:avLst/>
          </a:prstGeom>
          <a:ln>
            <a:noFill/>
          </a:ln>
        </p:spPr>
      </p:pic>
      <p:sp>
        <p:nvSpPr>
          <p:cNvPr id="238" name="CustomShape 9"/>
          <p:cNvSpPr/>
          <p:nvPr/>
        </p:nvSpPr>
        <p:spPr>
          <a:xfrm>
            <a:off x="506160" y="3285720"/>
            <a:ext cx="1064160" cy="19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762200" y="3184920"/>
            <a:ext cx="6875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There are steerable basis kernels               such that:               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Wigner-Eckart theorem for G-steerable Kernels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3" name="Google Shape;303;p31" descr=""/>
          <p:cNvPicPr/>
          <p:nvPr/>
        </p:nvPicPr>
        <p:blipFill>
          <a:blip r:embed="rId1"/>
          <a:stretch/>
        </p:blipFill>
        <p:spPr>
          <a:xfrm>
            <a:off x="1315800" y="2050200"/>
            <a:ext cx="6578280" cy="697320"/>
          </a:xfrm>
          <a:prstGeom prst="rect">
            <a:avLst/>
          </a:prstGeom>
          <a:ln>
            <a:noFill/>
          </a:ln>
        </p:spPr>
      </p:pic>
      <p:sp>
        <p:nvSpPr>
          <p:cNvPr id="244" name="CustomShape 5"/>
          <p:cNvSpPr/>
          <p:nvPr/>
        </p:nvSpPr>
        <p:spPr>
          <a:xfrm>
            <a:off x="383760" y="840600"/>
            <a:ext cx="709272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Wigner-Eckart for steerable kernels</a:t>
            </a: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=   explain dof’s in matrix elements of steerable kernels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5051160" y="1173240"/>
            <a:ext cx="360" cy="4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7"/>
          <p:cNvSpPr/>
          <p:nvPr/>
        </p:nvSpPr>
        <p:spPr>
          <a:xfrm rot="10800000">
            <a:off x="2016720" y="1648800"/>
            <a:ext cx="3040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8"/>
          <p:cNvSpPr/>
          <p:nvPr/>
        </p:nvSpPr>
        <p:spPr>
          <a:xfrm>
            <a:off x="2016360" y="1649520"/>
            <a:ext cx="36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Google Shape;308;p31" descr=""/>
          <p:cNvPicPr/>
          <p:nvPr/>
        </p:nvPicPr>
        <p:blipFill>
          <a:blip r:embed="rId2"/>
          <a:stretch/>
        </p:blipFill>
        <p:spPr>
          <a:xfrm>
            <a:off x="4542480" y="3275280"/>
            <a:ext cx="483840" cy="219240"/>
          </a:xfrm>
          <a:prstGeom prst="rect">
            <a:avLst/>
          </a:prstGeom>
          <a:ln>
            <a:noFill/>
          </a:ln>
        </p:spPr>
      </p:pic>
      <p:pic>
        <p:nvPicPr>
          <p:cNvPr id="249" name="Google Shape;309;p31" descr=""/>
          <p:cNvPicPr/>
          <p:nvPr/>
        </p:nvPicPr>
        <p:blipFill>
          <a:blip r:embed="rId3"/>
          <a:stretch/>
        </p:blipFill>
        <p:spPr>
          <a:xfrm>
            <a:off x="2258280" y="3718800"/>
            <a:ext cx="2976840" cy="697320"/>
          </a:xfrm>
          <a:prstGeom prst="rect">
            <a:avLst/>
          </a:prstGeom>
          <a:ln>
            <a:noFill/>
          </a:ln>
        </p:spPr>
      </p:pic>
      <p:sp>
        <p:nvSpPr>
          <p:cNvPr id="250" name="CustomShape 9"/>
          <p:cNvSpPr/>
          <p:nvPr/>
        </p:nvSpPr>
        <p:spPr>
          <a:xfrm>
            <a:off x="506160" y="3285720"/>
            <a:ext cx="1064160" cy="19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762200" y="3184920"/>
            <a:ext cx="6875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There are steerable basis kernels               such that:                  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Wigner-Eckart theorem for G-steerable Kernels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Google Shape;319;p32" descr=""/>
          <p:cNvPicPr/>
          <p:nvPr/>
        </p:nvPicPr>
        <p:blipFill>
          <a:blip r:embed="rId1"/>
          <a:stretch/>
        </p:blipFill>
        <p:spPr>
          <a:xfrm>
            <a:off x="1315800" y="2050200"/>
            <a:ext cx="6578280" cy="697320"/>
          </a:xfrm>
          <a:prstGeom prst="rect">
            <a:avLst/>
          </a:prstGeom>
          <a:ln>
            <a:noFill/>
          </a:ln>
        </p:spPr>
      </p:pic>
      <p:sp>
        <p:nvSpPr>
          <p:cNvPr id="256" name="CustomShape 5"/>
          <p:cNvSpPr/>
          <p:nvPr/>
        </p:nvSpPr>
        <p:spPr>
          <a:xfrm>
            <a:off x="383760" y="840600"/>
            <a:ext cx="709272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Wigner-Eckart for steerable kernels</a:t>
            </a: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=   explain dof’s in matrix elements of steerable kernels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57" name="CustomShape 6"/>
          <p:cNvSpPr/>
          <p:nvPr/>
        </p:nvSpPr>
        <p:spPr>
          <a:xfrm>
            <a:off x="5051160" y="1173240"/>
            <a:ext cx="360" cy="4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7"/>
          <p:cNvSpPr/>
          <p:nvPr/>
        </p:nvSpPr>
        <p:spPr>
          <a:xfrm rot="10800000">
            <a:off x="2016720" y="1648800"/>
            <a:ext cx="3040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8"/>
          <p:cNvSpPr/>
          <p:nvPr/>
        </p:nvSpPr>
        <p:spPr>
          <a:xfrm>
            <a:off x="2016360" y="1649520"/>
            <a:ext cx="360" cy="4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Google Shape;324;p32" descr=""/>
          <p:cNvPicPr/>
          <p:nvPr/>
        </p:nvPicPr>
        <p:blipFill>
          <a:blip r:embed="rId2"/>
          <a:stretch/>
        </p:blipFill>
        <p:spPr>
          <a:xfrm>
            <a:off x="4542480" y="3275280"/>
            <a:ext cx="483840" cy="219240"/>
          </a:xfrm>
          <a:prstGeom prst="rect">
            <a:avLst/>
          </a:prstGeom>
          <a:ln>
            <a:noFill/>
          </a:ln>
        </p:spPr>
      </p:pic>
      <p:pic>
        <p:nvPicPr>
          <p:cNvPr id="261" name="Google Shape;325;p32" descr=""/>
          <p:cNvPicPr/>
          <p:nvPr/>
        </p:nvPicPr>
        <p:blipFill>
          <a:blip r:embed="rId3"/>
          <a:stretch/>
        </p:blipFill>
        <p:spPr>
          <a:xfrm>
            <a:off x="2258280" y="3718800"/>
            <a:ext cx="2976840" cy="697320"/>
          </a:xfrm>
          <a:prstGeom prst="rect">
            <a:avLst/>
          </a:prstGeom>
          <a:ln>
            <a:noFill/>
          </a:ln>
        </p:spPr>
      </p:pic>
      <p:sp>
        <p:nvSpPr>
          <p:cNvPr id="262" name="CustomShape 9"/>
          <p:cNvSpPr/>
          <p:nvPr/>
        </p:nvSpPr>
        <p:spPr>
          <a:xfrm>
            <a:off x="506160" y="3285720"/>
            <a:ext cx="1064160" cy="19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0"/>
          <p:cNvSpPr/>
          <p:nvPr/>
        </p:nvSpPr>
        <p:spPr>
          <a:xfrm rot="17923800">
            <a:off x="4757040" y="4063680"/>
            <a:ext cx="145080" cy="63432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11"/>
          <p:cNvSpPr/>
          <p:nvPr/>
        </p:nvSpPr>
        <p:spPr>
          <a:xfrm>
            <a:off x="5143320" y="4416480"/>
            <a:ext cx="192348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Learnable Parameters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71;p14" descr=""/>
          <p:cNvPicPr/>
          <p:nvPr/>
        </p:nvPicPr>
        <p:blipFill>
          <a:blip r:embed="rId1"/>
          <a:stretch/>
        </p:blipFill>
        <p:spPr>
          <a:xfrm>
            <a:off x="1598400" y="479520"/>
            <a:ext cx="6063480" cy="214560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TextShape 2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Rotation Equivariant Feature Maps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4"/>
          <p:cNvSpPr/>
          <p:nvPr/>
        </p:nvSpPr>
        <p:spPr>
          <a:xfrm>
            <a:off x="6490800" y="4743360"/>
            <a:ext cx="265284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Visualisation by Gabriele Cesa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7520" y="711000"/>
            <a:ext cx="2999520" cy="3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Example 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5"/>
          <p:cNvSpPr/>
          <p:nvPr/>
        </p:nvSpPr>
        <p:spPr>
          <a:xfrm>
            <a:off x="117720" y="3497760"/>
            <a:ext cx="4169520" cy="29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7520" y="711000"/>
            <a:ext cx="2999520" cy="8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SO(2)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complex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Example 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"/>
          <p:cNvSpPr/>
          <p:nvPr/>
        </p:nvSpPr>
        <p:spPr>
          <a:xfrm>
            <a:off x="117720" y="3497760"/>
            <a:ext cx="416952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Daniel E. Worrall et al.  (2016). “Harmonic Networks: Deep Rotation and Translation Equivariance”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Computer Vision and Pattern Recognition (CVPR)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7520" y="711000"/>
            <a:ext cx="2999520" cy="12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SO(2)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complex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SO(2)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real ​representations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[2]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Example 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"/>
          <p:cNvSpPr/>
          <p:nvPr/>
        </p:nvSpPr>
        <p:spPr>
          <a:xfrm>
            <a:off x="117720" y="3497760"/>
            <a:ext cx="4169520" cy="67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Daniel E. Worrall et al.  (2016). “Harmonic Networks: Deep Rotation and Translation Equivariance”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Computer Vision and Pattern Recognition (CVPR)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[2]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Maurice Weiler, Gabriele Cesa (2019). “General E(2)-Equivariant Steerable CNNs” 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Neural Information Processing Systems (NeuRIPS)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7520" y="711000"/>
            <a:ext cx="2999520" cy="197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SO(2)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complex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SO(2)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real ​representations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[2]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SO(3)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complex and real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[3, 4]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Example 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5"/>
          <p:cNvSpPr/>
          <p:nvPr/>
        </p:nvSpPr>
        <p:spPr>
          <a:xfrm>
            <a:off x="117720" y="3497760"/>
            <a:ext cx="4169520" cy="11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Daniel E. Worrall et al.  (2016). “Harmonic Networks: Deep Rotation and Translation Equivariance”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Computer Vision and Pattern Recognition (CVPR)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[2]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Maurice Weiler, Gabriele Cesa (2019). “General E(2)-Equivariant Steerable CNNs” 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Neural Information Processing Systems (NeuRIPS)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[3]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Nathaniel Thomas et al.  (2018). “Tensor Field Networks: Rotation- and Translation-Equivariant Neural Networks for 3D Point Clouds”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arxiv e-Prints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[4] 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Maurice Weiler et al. (2018). "3D Steerable CNNs: Learning Rotationally Equivariant Features in Volumetric Data."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Neural Information Processing Systems (NeuRIPS)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7520" y="711000"/>
            <a:ext cx="2999520" cy="22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SO(2)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complex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SO(2)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real ​representations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[2]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SO(3)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complex and real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[3, 4]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    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with real (regular)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[5]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Example 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Google Shape;373;p37" descr=""/>
          <p:cNvPicPr/>
          <p:nvPr/>
        </p:nvPicPr>
        <p:blipFill>
          <a:blip r:embed="rId1"/>
          <a:stretch/>
        </p:blipFill>
        <p:spPr>
          <a:xfrm>
            <a:off x="820080" y="2404440"/>
            <a:ext cx="221400" cy="200160"/>
          </a:xfrm>
          <a:prstGeom prst="rect">
            <a:avLst/>
          </a:prstGeom>
          <a:ln>
            <a:noFill/>
          </a:ln>
        </p:spPr>
      </p:pic>
      <p:sp>
        <p:nvSpPr>
          <p:cNvPr id="290" name="CustomShape 5"/>
          <p:cNvSpPr/>
          <p:nvPr/>
        </p:nvSpPr>
        <p:spPr>
          <a:xfrm>
            <a:off x="117720" y="3497760"/>
            <a:ext cx="4169520" cy="140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Daniel E. Worrall et al.  (2016). “Harmonic Networks: Deep Rotation and Translation Equivariance”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Computer Vision and Pattern Recognition (CVPR)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[2]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Maurice Weiler, Gabriele Cesa (2019). “General E(2)-Equivariant Steerable CNNs” 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Neural Information Processing Systems (NeuRIPS)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[3]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Nathaniel Thomas et al.  (2018). “Tensor Field Networks: Rotation- and Translation-Equivariant Neural Networks for 3D Point Clouds”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arxiv e-Prints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[4] 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Maurice Weiler et al. (2018). "3D Steerable CNNs: Learning Rotationally Equivariant Features in Volumetric Data."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Neural Information Processing Systems (NeuRIPS)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[5]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Taco Cohen, Max Welling (2016). "Group Equivariant Convolutional Networks."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 International Conference on Machine Learning (ICML)</a:t>
            </a:r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7520" y="711000"/>
            <a:ext cx="2999520" cy="26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SO(2)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complex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SO(2)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real ​representations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[2]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SO(3)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complex and real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[3, 4]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    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with real (regular)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[5]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O(3)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both complex and real representations​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Example 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Google Shape;383;p38" descr=""/>
          <p:cNvPicPr/>
          <p:nvPr/>
        </p:nvPicPr>
        <p:blipFill>
          <a:blip r:embed="rId1"/>
          <a:stretch/>
        </p:blipFill>
        <p:spPr>
          <a:xfrm>
            <a:off x="820080" y="2404440"/>
            <a:ext cx="221400" cy="200160"/>
          </a:xfrm>
          <a:prstGeom prst="rect">
            <a:avLst/>
          </a:prstGeom>
          <a:ln>
            <a:noFill/>
          </a:ln>
        </p:spPr>
      </p:pic>
      <p:sp>
        <p:nvSpPr>
          <p:cNvPr id="296" name="CustomShape 5"/>
          <p:cNvSpPr/>
          <p:nvPr/>
        </p:nvSpPr>
        <p:spPr>
          <a:xfrm>
            <a:off x="117720" y="3497760"/>
            <a:ext cx="4169520" cy="140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Daniel E. Worrall et al.  (2016). “Harmonic Networks: Deep Rotation and Translation Equivariance”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Computer Vision and Pattern Recognition (CVPR)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[2]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Maurice Weiler, Gabriele Cesa (2019). “General E(2)-Equivariant Steerable CNNs” 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Neural Information Processing Systems (NeuRIPS)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[3]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Nathaniel Thomas et al.  (2018). “Tensor Field Networks: Rotation- and Translation-Equivariant Neural Networks for 3D Point Clouds”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arxiv e-Prints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[4] 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Maurice Weiler et al. (2018). "3D Steerable CNNs: Learning Rotationally Equivariant Features in Volumetric Data."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Neural Information Processing Systems (NeuRIPS)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[5]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Taco Cohen, Max Welling (2016). "Group Equivariant Convolutional Networks."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 International Conference on Machine Learning (ICML)</a:t>
            </a:r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47520" y="711000"/>
            <a:ext cx="2999520" cy="26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SO(2)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complex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SO(2)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real ​representations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[2]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SO(3)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complex and real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[3, 4]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    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with real (regular) representations </a:t>
            </a: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[5]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1300" spc="-1" strike="noStrike">
              <a:latin typeface="Arial"/>
            </a:endParaRPr>
          </a:p>
          <a:p>
            <a:pPr marL="673200" indent="-2916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O(3)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with both complex and real representations​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98" name="Google Shape;390;p39" descr=""/>
          <p:cNvPicPr/>
          <p:nvPr/>
        </p:nvPicPr>
        <p:blipFill>
          <a:blip r:embed="rId1"/>
          <a:srcRect l="9875" t="0" r="8907" b="62502"/>
          <a:stretch/>
        </p:blipFill>
        <p:spPr>
          <a:xfrm>
            <a:off x="4893480" y="806400"/>
            <a:ext cx="3731040" cy="715320"/>
          </a:xfrm>
          <a:prstGeom prst="rect">
            <a:avLst/>
          </a:prstGeom>
          <a:ln>
            <a:noFill/>
          </a:ln>
        </p:spPr>
      </p:pic>
      <p:pic>
        <p:nvPicPr>
          <p:cNvPr id="299" name="Google Shape;391;p39" descr=""/>
          <p:cNvPicPr/>
          <p:nvPr/>
        </p:nvPicPr>
        <p:blipFill>
          <a:blip r:embed="rId2"/>
          <a:stretch/>
        </p:blipFill>
        <p:spPr>
          <a:xfrm>
            <a:off x="4893480" y="2404440"/>
            <a:ext cx="3731040" cy="2221560"/>
          </a:xfrm>
          <a:prstGeom prst="rect">
            <a:avLst/>
          </a:prstGeom>
          <a:ln>
            <a:noFill/>
          </a:ln>
        </p:spPr>
      </p:pic>
      <p:sp>
        <p:nvSpPr>
          <p:cNvPr id="300" name="CustomShape 2"/>
          <p:cNvSpPr/>
          <p:nvPr/>
        </p:nvSpPr>
        <p:spPr>
          <a:xfrm>
            <a:off x="6137640" y="479520"/>
            <a:ext cx="139068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34343"/>
                </a:solidFill>
                <a:latin typeface="Proxima Nova"/>
                <a:ea typeface="Proxima Nova"/>
              </a:rPr>
              <a:t>Circular harmonics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6117120" y="1848960"/>
            <a:ext cx="143172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434343"/>
                </a:solidFill>
                <a:latin typeface="Proxima Nova"/>
                <a:ea typeface="Proxima Nova"/>
              </a:rPr>
              <a:t>Spherical harmonics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TextShape 5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Example 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6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Google Shape;397;p39" descr=""/>
          <p:cNvPicPr/>
          <p:nvPr/>
        </p:nvPicPr>
        <p:blipFill>
          <a:blip r:embed="rId3"/>
          <a:stretch/>
        </p:blipFill>
        <p:spPr>
          <a:xfrm>
            <a:off x="820080" y="2404440"/>
            <a:ext cx="221400" cy="200160"/>
          </a:xfrm>
          <a:prstGeom prst="rect">
            <a:avLst/>
          </a:prstGeom>
          <a:ln>
            <a:noFill/>
          </a:ln>
        </p:spPr>
      </p:pic>
      <p:sp>
        <p:nvSpPr>
          <p:cNvPr id="306" name="CustomShape 7"/>
          <p:cNvSpPr/>
          <p:nvPr/>
        </p:nvSpPr>
        <p:spPr>
          <a:xfrm>
            <a:off x="117720" y="3497760"/>
            <a:ext cx="4169520" cy="140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[1]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Daniel E. Worrall et al.  (2016). “Harmonic Networks: Deep Rotation and Translation Equivariance”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Computer Vision and Pattern Recognition (CVPR)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[2]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Maurice Weiler, Gabriele Cesa (2019). “General E(2)-Equivariant Steerable CNNs” 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Neural Information Processing Systems (NeuRIPS)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[3]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 Nathaniel Thomas et al.  (2018). “Tensor Field Networks: Rotation- and Translation-Equivariant Neural Networks for 3D Point Clouds”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arxiv e-Prints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[4] 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Maurice Weiler et al. (2018). "3D Steerable CNNs: Learning Rotationally Equivariant Features in Volumetric Data."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In: Conference on Neural Information Processing Systems (NeuRIPS)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​</a:t>
            </a:r>
            <a:endParaRPr b="0" lang="en-US" sz="7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[5] </a:t>
            </a:r>
            <a:r>
              <a:rPr b="0" lang="en" sz="7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Taco Cohen, Max Welling (2016). "Group Equivariant Convolutional Networks." </a:t>
            </a:r>
            <a:r>
              <a:rPr b="0" lang="en" sz="700" spc="-1" strike="noStrike">
                <a:solidFill>
                  <a:srgbClr val="a6a6a6"/>
                </a:solidFill>
                <a:highlight>
                  <a:srgbClr val="ffffff"/>
                </a:highlight>
                <a:latin typeface="Arial"/>
                <a:ea typeface="Arial"/>
              </a:rPr>
              <a:t>In International Conference on Machine Learning (ICML)</a:t>
            </a:r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597600" y="1257480"/>
            <a:ext cx="8877960" cy="1224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000" spc="-1" strike="noStrike">
                <a:solidFill>
                  <a:srgbClr val="ffffff"/>
                </a:solidFill>
                <a:latin typeface="Proxima Nova"/>
                <a:ea typeface="Proxima Nova"/>
              </a:rPr>
              <a:t>A Wigner-Eckart theorem for </a:t>
            </a:r>
            <a:br/>
            <a:r>
              <a:rPr b="0" lang="en" sz="3000" spc="-1" strike="noStrike">
                <a:solidFill>
                  <a:srgbClr val="ffffff"/>
                </a:solidFill>
                <a:latin typeface="Proxima Nova"/>
                <a:ea typeface="Proxima Nova"/>
              </a:rPr>
              <a:t>group equivariant convolution kernels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4803480" y="3504240"/>
            <a:ext cx="2772720" cy="1050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Maurice Weiler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AMLab, QUVA lab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University of Amsterdam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09" name="Google Shape;405;p40" descr=""/>
          <p:cNvPicPr/>
          <p:nvPr/>
        </p:nvPicPr>
        <p:blipFill>
          <a:blip r:embed="rId1"/>
          <a:stretch/>
        </p:blipFill>
        <p:spPr>
          <a:xfrm>
            <a:off x="4097520" y="308520"/>
            <a:ext cx="948600" cy="948600"/>
          </a:xfrm>
          <a:prstGeom prst="rect">
            <a:avLst/>
          </a:prstGeom>
          <a:ln>
            <a:noFill/>
          </a:ln>
        </p:spPr>
      </p:pic>
      <p:sp>
        <p:nvSpPr>
          <p:cNvPr id="310" name="CustomShape 3"/>
          <p:cNvSpPr/>
          <p:nvPr/>
        </p:nvSpPr>
        <p:spPr>
          <a:xfrm>
            <a:off x="2750400" y="3286440"/>
            <a:ext cx="1486800" cy="1486800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TextShape 4"/>
          <p:cNvSpPr txBox="1"/>
          <p:nvPr/>
        </p:nvSpPr>
        <p:spPr>
          <a:xfrm>
            <a:off x="449280" y="3504240"/>
            <a:ext cx="2133720" cy="1050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Leon Lang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AMLab, CSL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Proxima Nova"/>
                <a:ea typeface="Proxima Nova"/>
              </a:rPr>
              <a:t>University of Amsterdam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2" name="CustomShape 5"/>
          <p:cNvSpPr/>
          <p:nvPr/>
        </p:nvSpPr>
        <p:spPr>
          <a:xfrm>
            <a:off x="7130160" y="3297600"/>
            <a:ext cx="1464120" cy="1464120"/>
          </a:xfrm>
          <a:prstGeom prst="ellipse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80;p15" descr=""/>
          <p:cNvPicPr/>
          <p:nvPr/>
        </p:nvPicPr>
        <p:blipFill>
          <a:blip r:embed="rId1"/>
          <a:stretch/>
        </p:blipFill>
        <p:spPr>
          <a:xfrm>
            <a:off x="1598400" y="479520"/>
            <a:ext cx="6063480" cy="2145600"/>
          </a:xfrm>
          <a:prstGeom prst="rect">
            <a:avLst/>
          </a:prstGeom>
          <a:ln>
            <a:noFill/>
          </a:ln>
        </p:spPr>
      </p:pic>
      <p:pic>
        <p:nvPicPr>
          <p:cNvPr id="91" name="Google Shape;81;p15" descr=""/>
          <p:cNvPicPr/>
          <p:nvPr/>
        </p:nvPicPr>
        <p:blipFill>
          <a:blip r:embed="rId2"/>
          <a:stretch/>
        </p:blipFill>
        <p:spPr>
          <a:xfrm>
            <a:off x="1598400" y="2613960"/>
            <a:ext cx="6063480" cy="214596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TextShape 2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Rotation Equivariant Feature Maps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4"/>
          <p:cNvSpPr/>
          <p:nvPr/>
        </p:nvSpPr>
        <p:spPr>
          <a:xfrm>
            <a:off x="6490800" y="4743360"/>
            <a:ext cx="2652840" cy="60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Visualisation by Gabriele Cesa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Shape 2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The G-Steerability Constraint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Google Shape;103;p17" descr=""/>
          <p:cNvPicPr/>
          <p:nvPr/>
        </p:nvPicPr>
        <p:blipFill>
          <a:blip r:embed="rId1"/>
          <a:srcRect l="52810" t="0" r="0" b="0"/>
          <a:stretch/>
        </p:blipFill>
        <p:spPr>
          <a:xfrm>
            <a:off x="5566680" y="964800"/>
            <a:ext cx="2158200" cy="2152080"/>
          </a:xfrm>
          <a:prstGeom prst="rect">
            <a:avLst/>
          </a:prstGeom>
          <a:ln>
            <a:noFill/>
          </a:ln>
        </p:spPr>
      </p:pic>
      <p:pic>
        <p:nvPicPr>
          <p:cNvPr id="100" name="Google Shape;104;p17" descr=""/>
          <p:cNvPicPr/>
          <p:nvPr/>
        </p:nvPicPr>
        <p:blipFill>
          <a:blip r:embed="rId2"/>
          <a:srcRect l="0" t="0" r="52810" b="0"/>
          <a:stretch/>
        </p:blipFill>
        <p:spPr>
          <a:xfrm>
            <a:off x="1418760" y="968040"/>
            <a:ext cx="2158200" cy="2152080"/>
          </a:xfrm>
          <a:prstGeom prst="rect">
            <a:avLst/>
          </a:prstGeom>
          <a:ln>
            <a:noFill/>
          </a:ln>
        </p:spPr>
      </p:pic>
      <p:sp>
        <p:nvSpPr>
          <p:cNvPr id="101" name="CustomShape 4"/>
          <p:cNvSpPr/>
          <p:nvPr/>
        </p:nvSpPr>
        <p:spPr>
          <a:xfrm>
            <a:off x="3770640" y="2038320"/>
            <a:ext cx="160272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5"/>
          <p:cNvSpPr/>
          <p:nvPr/>
        </p:nvSpPr>
        <p:spPr>
          <a:xfrm>
            <a:off x="4034160" y="1686600"/>
            <a:ext cx="1064880" cy="66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Convolution                                                                                              Kernel K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TextShape 2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The G-Steerability Constraint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6" name="Google Shape;114;p18" descr=""/>
          <p:cNvPicPr/>
          <p:nvPr/>
        </p:nvPicPr>
        <p:blipFill>
          <a:blip r:embed="rId1"/>
          <a:srcRect l="52810" t="0" r="0" b="0"/>
          <a:stretch/>
        </p:blipFill>
        <p:spPr>
          <a:xfrm>
            <a:off x="5566680" y="964800"/>
            <a:ext cx="2158200" cy="2152080"/>
          </a:xfrm>
          <a:prstGeom prst="rect">
            <a:avLst/>
          </a:prstGeom>
          <a:ln>
            <a:noFill/>
          </a:ln>
        </p:spPr>
      </p:pic>
      <p:pic>
        <p:nvPicPr>
          <p:cNvPr id="107" name="Google Shape;115;p18" descr=""/>
          <p:cNvPicPr/>
          <p:nvPr/>
        </p:nvPicPr>
        <p:blipFill>
          <a:blip r:embed="rId2"/>
          <a:srcRect l="0" t="0" r="52810" b="0"/>
          <a:stretch/>
        </p:blipFill>
        <p:spPr>
          <a:xfrm>
            <a:off x="1418760" y="968040"/>
            <a:ext cx="2158200" cy="2152080"/>
          </a:xfrm>
          <a:prstGeom prst="rect">
            <a:avLst/>
          </a:prstGeom>
          <a:ln>
            <a:noFill/>
          </a:ln>
        </p:spPr>
      </p:pic>
      <p:sp>
        <p:nvSpPr>
          <p:cNvPr id="108" name="CustomShape 4"/>
          <p:cNvSpPr/>
          <p:nvPr/>
        </p:nvSpPr>
        <p:spPr>
          <a:xfrm>
            <a:off x="3770640" y="2038320"/>
            <a:ext cx="160272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5"/>
          <p:cNvSpPr/>
          <p:nvPr/>
        </p:nvSpPr>
        <p:spPr>
          <a:xfrm>
            <a:off x="4034160" y="1686600"/>
            <a:ext cx="1075320" cy="66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Convolution            Kernel K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</p:txBody>
      </p:sp>
      <p:pic>
        <p:nvPicPr>
          <p:cNvPr id="110" name="Google Shape;118;p18" descr=""/>
          <p:cNvPicPr/>
          <p:nvPr/>
        </p:nvPicPr>
        <p:blipFill>
          <a:blip r:embed="rId3"/>
          <a:stretch/>
        </p:blipFill>
        <p:spPr>
          <a:xfrm>
            <a:off x="2934000" y="3775320"/>
            <a:ext cx="4386600" cy="35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TextShape 2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Quantum operators  -  Wigner-Eckart theorem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4"/>
          <p:cNvSpPr/>
          <p:nvPr/>
        </p:nvSpPr>
        <p:spPr>
          <a:xfrm>
            <a:off x="383760" y="672120"/>
            <a:ext cx="592524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434343"/>
                </a:solidFill>
                <a:latin typeface="Proxima Nova"/>
                <a:ea typeface="Proxima Nova"/>
              </a:rPr>
              <a:t>Spherical tensor operators: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840960" y="1129320"/>
            <a:ext cx="2528640" cy="7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          </a:t>
            </a: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operators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satisfying symmetry constraint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Quantum operators  -  Wigner-Eckart theorem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5"/>
          <p:cNvSpPr/>
          <p:nvPr/>
        </p:nvSpPr>
        <p:spPr>
          <a:xfrm>
            <a:off x="383760" y="672120"/>
            <a:ext cx="592524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434343"/>
                </a:solidFill>
                <a:latin typeface="Proxima Nova"/>
                <a:ea typeface="Proxima Nova"/>
              </a:rPr>
              <a:t>Spherical tensor operators: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0" name="Google Shape;136;p20" descr="2j+1"/>
          <p:cNvPicPr/>
          <p:nvPr/>
        </p:nvPicPr>
        <p:blipFill>
          <a:blip r:embed="rId1"/>
          <a:stretch/>
        </p:blipFill>
        <p:spPr>
          <a:xfrm>
            <a:off x="840960" y="1227600"/>
            <a:ext cx="492120" cy="202680"/>
          </a:xfrm>
          <a:prstGeom prst="rect">
            <a:avLst/>
          </a:prstGeom>
          <a:ln>
            <a:noFill/>
          </a:ln>
        </p:spPr>
      </p:pic>
      <p:pic>
        <p:nvPicPr>
          <p:cNvPr id="121" name="Google Shape;137;p20" descr="\sum_{n=-j}^j D^{mn}_j(g)\, T_j^n&#10;\,=\, U(g)^\dagger T_j^m U(g) \quad \forall g \in \text{SO}(3)"/>
          <p:cNvPicPr/>
          <p:nvPr/>
        </p:nvPicPr>
        <p:blipFill>
          <a:blip r:embed="rId2"/>
          <a:stretch/>
        </p:blipFill>
        <p:spPr>
          <a:xfrm>
            <a:off x="3522600" y="1594080"/>
            <a:ext cx="4323600" cy="318600"/>
          </a:xfrm>
          <a:prstGeom prst="rect">
            <a:avLst/>
          </a:prstGeom>
          <a:ln>
            <a:noFill/>
          </a:ln>
        </p:spPr>
      </p:pic>
      <p:pic>
        <p:nvPicPr>
          <p:cNvPr id="122" name="Google Shape;138;p20" descr=""/>
          <p:cNvPicPr/>
          <p:nvPr/>
        </p:nvPicPr>
        <p:blipFill>
          <a:blip r:embed="rId3"/>
          <a:stretch/>
        </p:blipFill>
        <p:spPr>
          <a:xfrm>
            <a:off x="2383560" y="1227600"/>
            <a:ext cx="1692720" cy="25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40960" y="1129320"/>
            <a:ext cx="2528640" cy="7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          </a:t>
            </a: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operators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satisfying symmetry constraint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TextShape 3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Quantum operators  -  Wigner-Eckart theorem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5"/>
          <p:cNvSpPr/>
          <p:nvPr/>
        </p:nvSpPr>
        <p:spPr>
          <a:xfrm>
            <a:off x="383760" y="672120"/>
            <a:ext cx="592524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434343"/>
                </a:solidFill>
                <a:latin typeface="Proxima Nova"/>
                <a:ea typeface="Proxima Nova"/>
              </a:rPr>
              <a:t>Spherical tensor operators: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8" name="Google Shape;148;p21" descr="2j+1"/>
          <p:cNvPicPr/>
          <p:nvPr/>
        </p:nvPicPr>
        <p:blipFill>
          <a:blip r:embed="rId1"/>
          <a:stretch/>
        </p:blipFill>
        <p:spPr>
          <a:xfrm>
            <a:off x="840960" y="1227600"/>
            <a:ext cx="492120" cy="20268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149;p21" descr="\sum_{n=-j}^j D^{mn}_j(g)\, T_j^n&#10;\,=\, U(g)^\dagger T_j^m U(g) \quad \forall g \in \text{SO}(3)"/>
          <p:cNvPicPr/>
          <p:nvPr/>
        </p:nvPicPr>
        <p:blipFill>
          <a:blip r:embed="rId2"/>
          <a:stretch/>
        </p:blipFill>
        <p:spPr>
          <a:xfrm>
            <a:off x="3522600" y="1594080"/>
            <a:ext cx="4323600" cy="318600"/>
          </a:xfrm>
          <a:prstGeom prst="rect">
            <a:avLst/>
          </a:prstGeom>
          <a:ln>
            <a:noFill/>
          </a:ln>
        </p:spPr>
      </p:pic>
      <p:pic>
        <p:nvPicPr>
          <p:cNvPr id="130" name="Google Shape;150;p21" descr=""/>
          <p:cNvPicPr/>
          <p:nvPr/>
        </p:nvPicPr>
        <p:blipFill>
          <a:blip r:embed="rId3"/>
          <a:stretch/>
        </p:blipFill>
        <p:spPr>
          <a:xfrm>
            <a:off x="2383560" y="1227600"/>
            <a:ext cx="1692720" cy="257040"/>
          </a:xfrm>
          <a:prstGeom prst="rect">
            <a:avLst/>
          </a:prstGeom>
          <a:ln>
            <a:noFill/>
          </a:ln>
        </p:spPr>
      </p:pic>
      <p:pic>
        <p:nvPicPr>
          <p:cNvPr id="131" name="Google Shape;151;p21" descr=""/>
          <p:cNvPicPr/>
          <p:nvPr/>
        </p:nvPicPr>
        <p:blipFill>
          <a:blip r:embed="rId4"/>
          <a:stretch/>
        </p:blipFill>
        <p:spPr>
          <a:xfrm>
            <a:off x="3584520" y="2795040"/>
            <a:ext cx="3151080" cy="257040"/>
          </a:xfrm>
          <a:prstGeom prst="rect">
            <a:avLst/>
          </a:prstGeom>
          <a:ln>
            <a:noFill/>
          </a:ln>
        </p:spPr>
      </p:pic>
      <p:sp>
        <p:nvSpPr>
          <p:cNvPr id="132" name="CustomShape 6"/>
          <p:cNvSpPr/>
          <p:nvPr/>
        </p:nvSpPr>
        <p:spPr>
          <a:xfrm>
            <a:off x="5058000" y="1981080"/>
            <a:ext cx="124920" cy="745200"/>
          </a:xfrm>
          <a:prstGeom prst="upDownArrow">
            <a:avLst>
              <a:gd name="adj1" fmla="val 50000"/>
              <a:gd name="adj2" fmla="val 56849"/>
            </a:avLst>
          </a:prstGeom>
          <a:solidFill>
            <a:srgbClr val="cc00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57;p22" descr="\langle JM \mkern1mu|\mkern1mu T_j^m \mkern1mu|\mkern1mu ln \rangle&#10;\ =\ &#10;\lambda \cdot&#10;\langle JM \mkern1mu|\mkern1mu jm;ln \rangle"/>
          <p:cNvPicPr/>
          <p:nvPr/>
        </p:nvPicPr>
        <p:blipFill>
          <a:blip r:embed="rId1"/>
          <a:stretch/>
        </p:blipFill>
        <p:spPr>
          <a:xfrm>
            <a:off x="6338160" y="4004280"/>
            <a:ext cx="2421000" cy="25704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373680" y="3934080"/>
            <a:ext cx="6019200" cy="3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the matrix elements for fixed j, l, J are determined by single dof                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40960" y="1129320"/>
            <a:ext cx="2528640" cy="7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434343"/>
                </a:solidFill>
                <a:latin typeface="Proxima Nova"/>
                <a:ea typeface="Proxima Nova"/>
              </a:rPr>
              <a:t>             </a:t>
            </a: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operators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434343"/>
                </a:solidFill>
                <a:latin typeface="Proxima Nova"/>
                <a:ea typeface="Proxima Nova"/>
              </a:rPr>
              <a:t>satisfying symmetry constraint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0" y="0"/>
            <a:ext cx="9143640" cy="465120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TextShape 4"/>
          <p:cNvSpPr txBox="1"/>
          <p:nvPr/>
        </p:nvSpPr>
        <p:spPr>
          <a:xfrm>
            <a:off x="51480" y="-27720"/>
            <a:ext cx="8520120" cy="46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Proxima Nova"/>
                <a:ea typeface="Proxima Nova"/>
              </a:rPr>
              <a:t>Quantum operators  -  Wigner-Eckart theorem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-23400" y="465480"/>
            <a:ext cx="91908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6"/>
          <p:cNvSpPr/>
          <p:nvPr/>
        </p:nvSpPr>
        <p:spPr>
          <a:xfrm>
            <a:off x="383760" y="672120"/>
            <a:ext cx="592524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434343"/>
                </a:solidFill>
                <a:latin typeface="Proxima Nova"/>
                <a:ea typeface="Proxima Nova"/>
              </a:rPr>
              <a:t>Spherical tensor operators: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40" name="Google Shape;164;p22" descr="2j+1"/>
          <p:cNvPicPr/>
          <p:nvPr/>
        </p:nvPicPr>
        <p:blipFill>
          <a:blip r:embed="rId2"/>
          <a:stretch/>
        </p:blipFill>
        <p:spPr>
          <a:xfrm>
            <a:off x="840960" y="1227600"/>
            <a:ext cx="492120" cy="202680"/>
          </a:xfrm>
          <a:prstGeom prst="rect">
            <a:avLst/>
          </a:prstGeom>
          <a:ln>
            <a:noFill/>
          </a:ln>
        </p:spPr>
      </p:pic>
      <p:pic>
        <p:nvPicPr>
          <p:cNvPr id="141" name="Google Shape;165;p22" descr="\sum_{n=-j}^j D^{mn}_j(g)\, T_j^n&#10;\,=\, U(g)^\dagger T_j^m U(g) \quad \forall g \in \text{SO}(3)"/>
          <p:cNvPicPr/>
          <p:nvPr/>
        </p:nvPicPr>
        <p:blipFill>
          <a:blip r:embed="rId3"/>
          <a:stretch/>
        </p:blipFill>
        <p:spPr>
          <a:xfrm>
            <a:off x="3522600" y="1594080"/>
            <a:ext cx="4323600" cy="318600"/>
          </a:xfrm>
          <a:prstGeom prst="rect">
            <a:avLst/>
          </a:prstGeom>
          <a:ln>
            <a:noFill/>
          </a:ln>
        </p:spPr>
      </p:pic>
      <p:pic>
        <p:nvPicPr>
          <p:cNvPr id="142" name="Google Shape;166;p22" descr=""/>
          <p:cNvPicPr/>
          <p:nvPr/>
        </p:nvPicPr>
        <p:blipFill>
          <a:blip r:embed="rId4"/>
          <a:stretch/>
        </p:blipFill>
        <p:spPr>
          <a:xfrm>
            <a:off x="2383560" y="1227600"/>
            <a:ext cx="1692720" cy="257040"/>
          </a:xfrm>
          <a:prstGeom prst="rect">
            <a:avLst/>
          </a:prstGeom>
          <a:ln>
            <a:noFill/>
          </a:ln>
        </p:spPr>
      </p:pic>
      <p:pic>
        <p:nvPicPr>
          <p:cNvPr id="143" name="Google Shape;167;p22" descr=""/>
          <p:cNvPicPr/>
          <p:nvPr/>
        </p:nvPicPr>
        <p:blipFill>
          <a:blip r:embed="rId5"/>
          <a:stretch/>
        </p:blipFill>
        <p:spPr>
          <a:xfrm>
            <a:off x="3584520" y="2795040"/>
            <a:ext cx="3151080" cy="257040"/>
          </a:xfrm>
          <a:prstGeom prst="rect">
            <a:avLst/>
          </a:prstGeom>
          <a:ln>
            <a:noFill/>
          </a:ln>
        </p:spPr>
      </p:pic>
      <p:sp>
        <p:nvSpPr>
          <p:cNvPr id="144" name="CustomShape 7"/>
          <p:cNvSpPr/>
          <p:nvPr/>
        </p:nvSpPr>
        <p:spPr>
          <a:xfrm>
            <a:off x="5058000" y="1981080"/>
            <a:ext cx="124920" cy="745200"/>
          </a:xfrm>
          <a:prstGeom prst="upDownArrow">
            <a:avLst>
              <a:gd name="adj1" fmla="val 50000"/>
              <a:gd name="adj2" fmla="val 56849"/>
            </a:avLst>
          </a:prstGeom>
          <a:solidFill>
            <a:srgbClr val="cc00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8"/>
          <p:cNvSpPr/>
          <p:nvPr/>
        </p:nvSpPr>
        <p:spPr>
          <a:xfrm>
            <a:off x="383760" y="3561840"/>
            <a:ext cx="24858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434343"/>
                </a:solidFill>
                <a:latin typeface="Proxima Nova"/>
                <a:ea typeface="Proxima Nova"/>
              </a:rPr>
              <a:t>Wigner-Eckart theorem: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46" name="Google Shape;170;p22" descr="\lambda \in \mathbb{C}"/>
          <p:cNvPicPr/>
          <p:nvPr/>
        </p:nvPicPr>
        <p:blipFill>
          <a:blip r:embed="rId6"/>
          <a:stretch/>
        </p:blipFill>
        <p:spPr>
          <a:xfrm>
            <a:off x="5506920" y="4057560"/>
            <a:ext cx="420840" cy="15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2022-03-06T12:39:18Z</dcterms:modified>
  <cp:revision>1</cp:revision>
  <dc:subject/>
  <dc:title/>
</cp:coreProperties>
</file>